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326" r:id="rId3"/>
    <p:sldId id="358" r:id="rId4"/>
    <p:sldId id="328" r:id="rId5"/>
    <p:sldId id="343" r:id="rId6"/>
    <p:sldId id="344" r:id="rId7"/>
    <p:sldId id="360" r:id="rId8"/>
    <p:sldId id="338" r:id="rId9"/>
    <p:sldId id="339" r:id="rId10"/>
    <p:sldId id="340" r:id="rId11"/>
    <p:sldId id="341" r:id="rId12"/>
    <p:sldId id="345" r:id="rId13"/>
    <p:sldId id="337" r:id="rId14"/>
    <p:sldId id="346" r:id="rId15"/>
    <p:sldId id="347" r:id="rId16"/>
    <p:sldId id="348" r:id="rId17"/>
    <p:sldId id="351" r:id="rId18"/>
    <p:sldId id="350" r:id="rId19"/>
    <p:sldId id="352" r:id="rId20"/>
    <p:sldId id="353" r:id="rId21"/>
    <p:sldId id="354" r:id="rId22"/>
    <p:sldId id="342" r:id="rId23"/>
    <p:sldId id="356" r:id="rId24"/>
    <p:sldId id="355" r:id="rId25"/>
    <p:sldId id="357" r:id="rId26"/>
    <p:sldId id="288" r:id="rId2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ntyufrieva" initials="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FD3D3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Стиль из темы 2 - акцент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Светлый стиль 1 -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Светлый стиль 1 -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 autoAdjust="0"/>
    <p:restoredTop sz="91886" autoAdjust="0"/>
  </p:normalViewPr>
  <p:slideViewPr>
    <p:cSldViewPr snapToGrid="0">
      <p:cViewPr>
        <p:scale>
          <a:sx n="75" d="100"/>
          <a:sy n="75" d="100"/>
        </p:scale>
        <p:origin x="-715" y="-1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C710AB-14DA-4EFF-801D-0D4688F05602}" type="datetimeFigureOut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5C549A-CE17-40F6-9281-13F017B492E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4184061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CA2C21E-06FE-4939-B2FC-648826E11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442FA787-743A-44C6-82F7-2A973B1D8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071665CF-CB89-4488-B55F-432DE19AA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6DE2-3136-4AA2-9A11-257E2A1379FC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C50A3A6C-639C-4C21-8CF3-059A15E11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6C1EC84-56DD-49E4-811A-0FEA0294A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6633" y="161496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7" name="Группа 6"/>
          <p:cNvGrpSpPr/>
          <p:nvPr userDrawn="1"/>
        </p:nvGrpSpPr>
        <p:grpSpPr>
          <a:xfrm>
            <a:off x="0" y="6116320"/>
            <a:ext cx="12192000" cy="955040"/>
            <a:chOff x="0" y="6116320"/>
            <a:chExt cx="12192000" cy="955040"/>
          </a:xfrm>
        </p:grpSpPr>
        <p:sp>
          <p:nvSpPr>
            <p:cNvPr id="8" name="Скругленный прямоугольник 7"/>
            <p:cNvSpPr/>
            <p:nvPr/>
          </p:nvSpPr>
          <p:spPr>
            <a:xfrm>
              <a:off x="0" y="6116320"/>
              <a:ext cx="12192000" cy="955040"/>
            </a:xfrm>
            <a:prstGeom prst="roundRect">
              <a:avLst/>
            </a:prstGeom>
            <a:solidFill>
              <a:schemeClr val="tx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9" name="Picture 4" descr="https://pp.userapi.com/c851416/v851416472/51389/bZ3qUUxZOTI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4492" t="14888" r="8720" b="16899"/>
            <a:stretch/>
          </p:blipFill>
          <p:spPr bwMode="auto">
            <a:xfrm>
              <a:off x="330926" y="6185833"/>
              <a:ext cx="1553534" cy="599155"/>
            </a:xfrm>
            <a:prstGeom prst="rect">
              <a:avLst/>
            </a:prstGeom>
            <a:noFill/>
            <a:ln>
              <a:noFill/>
            </a:ln>
            <a:effectLst>
              <a:softEdge rad="25400"/>
            </a:effectLst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Рисунок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="" xmlns:a14="http://schemas.microsoft.com/office/drawing/2010/main">
                    <a14:imgLayer r:embed="rId4">
                      <a14:imgEffect>
                        <a14:backgroundRemoval t="23194" b="80972" l="5833" r="97222">
                          <a14:foregroundMark x1="60139" y1="67500" x2="60139" y2="67500"/>
                          <a14:foregroundMark x1="68194" y1="68472" x2="68194" y2="68472"/>
                          <a14:foregroundMark x1="80833" y1="68472" x2="80833" y2="68472"/>
                          <a14:foregroundMark x1="86528" y1="69861" x2="86528" y2="69861"/>
                          <a14:backgroundMark x1="55000" y1="38056" x2="55000" y2="38056"/>
                          <a14:backgroundMark x1="43889" y1="54583" x2="43889" y2="54583"/>
                          <a14:backgroundMark x1="38889" y1="49444" x2="38889" y2="49444"/>
                          <a14:backgroundMark x1="38472" y1="51806" x2="38472" y2="51806"/>
                          <a14:backgroundMark x1="45417" y1="64028" x2="45417" y2="64028"/>
                          <a14:backgroundMark x1="48472" y1="66111" x2="48472" y2="66111"/>
                          <a14:backgroundMark x1="74583" y1="38889" x2="74583" y2="38889"/>
                          <a14:backgroundMark x1="56250" y1="36250" x2="56250" y2="36250"/>
                          <a14:backgroundMark x1="52500" y1="34722" x2="52500" y2="34722"/>
                          <a14:backgroundMark x1="58472" y1="69722" x2="58472" y2="697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4079" t="25377" r="1511" b="26284"/>
            <a:stretch/>
          </p:blipFill>
          <p:spPr>
            <a:xfrm>
              <a:off x="3189039" y="6192067"/>
              <a:ext cx="1158051" cy="59292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" name="Рисунок 1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2230" y="6185833"/>
              <a:ext cx="2008844" cy="60265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" name="Picture 6" descr="https://mipt.ru/upload/iblock/094/fck_mfti_logo-noborder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7843" y="6185833"/>
              <a:ext cx="1619338" cy="59915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="" xmlns:p14="http://schemas.microsoft.com/office/powerpoint/2010/main" val="2151861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799B3E0-6416-4857-B4E2-981F35791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32930097-0D85-4728-A8D3-D9B98F9B5A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DC7B8248-5312-4A8C-BBBD-01CF29D13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E79F-9B58-4AC9-B1DD-E4307872675E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AC509C79-FB49-4EA7-96A9-1452B9D24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0D35395-5E54-4525-BA34-93404DC45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848830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="" xmlns:a16="http://schemas.microsoft.com/office/drawing/2014/main" id="{CD7B75B7-D4BD-4D67-AF94-391910B3C6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71533FAC-4D71-4409-A620-09A4DFADF0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A48A348-B1F0-47E1-95C1-E3CACA765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9015B-23FD-4CF6-ACB2-5F62F31FAD9C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EBA9A10D-BB5F-4A55-BD70-C5E13A70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69F3DEE-5F7A-4B7D-B9A7-87EDD1504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529313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53FF527-3E7F-472D-9A4B-3FA5A372F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42A3FCC6-5E40-4DCE-8080-966F9A4F6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2CE1A40B-9BF8-4B02-B8B0-7FAE3498A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9A00-F874-452C-8626-73642D6F7F2B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C22C0C2F-44AD-4696-A1B8-84F48E413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3C269B7-72EE-459C-82C9-DBBBF1E22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7" name="Группа 6"/>
          <p:cNvGrpSpPr/>
          <p:nvPr userDrawn="1"/>
        </p:nvGrpSpPr>
        <p:grpSpPr>
          <a:xfrm>
            <a:off x="0" y="6116320"/>
            <a:ext cx="12192000" cy="955040"/>
            <a:chOff x="0" y="6116320"/>
            <a:chExt cx="12192000" cy="955040"/>
          </a:xfrm>
        </p:grpSpPr>
        <p:sp>
          <p:nvSpPr>
            <p:cNvPr id="8" name="Скругленный прямоугольник 7"/>
            <p:cNvSpPr/>
            <p:nvPr/>
          </p:nvSpPr>
          <p:spPr>
            <a:xfrm>
              <a:off x="0" y="6116320"/>
              <a:ext cx="12192000" cy="955040"/>
            </a:xfrm>
            <a:prstGeom prst="roundRect">
              <a:avLst/>
            </a:prstGeom>
            <a:solidFill>
              <a:schemeClr val="tx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9" name="Picture 4" descr="https://pp.userapi.com/c851416/v851416472/51389/bZ3qUUxZOTI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4492" t="14888" r="8720" b="16899"/>
            <a:stretch/>
          </p:blipFill>
          <p:spPr bwMode="auto">
            <a:xfrm>
              <a:off x="330926" y="6185833"/>
              <a:ext cx="1553534" cy="599155"/>
            </a:xfrm>
            <a:prstGeom prst="rect">
              <a:avLst/>
            </a:prstGeom>
            <a:noFill/>
            <a:ln>
              <a:noFill/>
            </a:ln>
            <a:effectLst>
              <a:softEdge rad="25400"/>
            </a:effectLst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Рисунок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="" xmlns:a14="http://schemas.microsoft.com/office/drawing/2010/main">
                    <a14:imgLayer r:embed="rId4">
                      <a14:imgEffect>
                        <a14:backgroundRemoval t="23194" b="80972" l="5833" r="97222">
                          <a14:foregroundMark x1="60139" y1="67500" x2="60139" y2="67500"/>
                          <a14:foregroundMark x1="68194" y1="68472" x2="68194" y2="68472"/>
                          <a14:foregroundMark x1="80833" y1="68472" x2="80833" y2="68472"/>
                          <a14:foregroundMark x1="86528" y1="69861" x2="86528" y2="69861"/>
                          <a14:backgroundMark x1="55000" y1="38056" x2="55000" y2="38056"/>
                          <a14:backgroundMark x1="43889" y1="54583" x2="43889" y2="54583"/>
                          <a14:backgroundMark x1="38889" y1="49444" x2="38889" y2="49444"/>
                          <a14:backgroundMark x1="38472" y1="51806" x2="38472" y2="51806"/>
                          <a14:backgroundMark x1="45417" y1="64028" x2="45417" y2="64028"/>
                          <a14:backgroundMark x1="48472" y1="66111" x2="48472" y2="66111"/>
                          <a14:backgroundMark x1="74583" y1="38889" x2="74583" y2="38889"/>
                          <a14:backgroundMark x1="56250" y1="36250" x2="56250" y2="36250"/>
                          <a14:backgroundMark x1="52500" y1="34722" x2="52500" y2="34722"/>
                          <a14:backgroundMark x1="58472" y1="69722" x2="58472" y2="697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4079" t="25377" r="1511" b="26284"/>
            <a:stretch/>
          </p:blipFill>
          <p:spPr>
            <a:xfrm>
              <a:off x="3189039" y="6192067"/>
              <a:ext cx="1158051" cy="59292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" name="Рисунок 1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2230" y="6185833"/>
              <a:ext cx="2008844" cy="60265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" name="Picture 6" descr="https://mipt.ru/upload/iblock/094/fck_mfti_logo-noborder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7843" y="6185833"/>
              <a:ext cx="1619338" cy="59915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="" xmlns:p14="http://schemas.microsoft.com/office/powerpoint/2010/main" val="236855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5402626-4CA1-4150-9C04-7E9BFA2A9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EA273BBF-36E6-401C-B7BD-0D4968D4D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B0D9F4B-A627-4D47-82A8-EE86DBE1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4B74-0F81-4B1F-9CA6-CDB4054C2016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E06F488C-C3EE-45A8-B896-EB9DA7345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D9E5198C-6CE2-451A-8470-B07D3A129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0833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1732FD1-D540-4670-BCE7-33AC7A140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99F21D3B-9C23-4422-843C-37851B78F1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146A9760-F0BB-4ED8-B7A8-7B5B3C532A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7DEB7EBC-8E84-4C13-A31B-0460751B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FCA15-67F5-4CAE-9B12-0EFF1BB294BA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142933A0-0CF6-4439-A3CD-A80CEC5D1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8325A539-51D1-4D93-B313-5B89D8C01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268601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8D28C85-3B68-4182-B8E5-F96030F8A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9D50FB93-CA9D-45D6-B973-8DE0B3D1C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49FDA402-1B6F-488B-B119-F071D326A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2AF6F45F-1171-4A56-93AF-A76E8E1EDB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AB3A7744-A307-4B21-897D-ADE9861F3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AF44C70D-90F3-4F0C-A728-10996D46D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86C8-94EF-471A-9AD9-96E7744001FA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62CD3AB3-37B4-4986-8624-F89318500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3DCA8798-CDEF-4447-ABE9-6BD805FEE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510272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60DFE651-7BEC-440A-B54F-2F43CD71F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309214BD-F9D2-4AC9-9A31-A3CE4284B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FA3F0-2D48-4F34-AE41-FE5241BF3DEE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055A80A0-681C-408C-824D-E948CA1F1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E2CE2D15-C35D-44B4-9BC3-2A766C3F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500236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E27D0146-107D-40E5-BEAC-E72528BD6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D065-E68F-4FAA-860C-165C4264DE12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81F5594D-62B6-4E5D-8AA4-8BC7CC6FE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04C852E0-1BEE-44C1-9AB9-43F99EBCE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516798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3C9BE37-567C-43DB-AD8E-54046CC28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53BB098C-4750-48E6-8F1F-88C03AEF6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A5A4DD80-9D71-4600-B3B1-69AC4B8A2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FD9B2353-9FA8-4B59-8451-2CB9D5C70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4AE7E-BA0F-491F-831D-79EE72363372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BF8DC661-F73A-4FE0-BA73-5BE826353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23AB84FC-E656-41EF-9F47-2FEDC977C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247552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A7EAF76-BF7F-46C8-9449-07572D57E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C0FCF3ED-7C5F-4036-95A1-3770D3206E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19E6494D-07D0-4CE1-B928-C8469DDF7D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FFC58344-D063-4496-9CF8-702E621FD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EFC83-CA51-4B6E-B6D0-269F86B3164B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16B99ACB-87A5-4F06-B4CB-1384B3079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DA5602B0-39E6-4FCD-85B9-AD2460205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039269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29000"/>
                <a:lumOff val="71000"/>
              </a:schemeClr>
            </a:gs>
            <a:gs pos="78000">
              <a:schemeClr val="accent5">
                <a:lumMod val="26000"/>
                <a:lumOff val="74000"/>
              </a:schemeClr>
            </a:gs>
            <a:gs pos="36000">
              <a:schemeClr val="accent6">
                <a:alpha val="15000"/>
                <a:lumMod val="8000"/>
                <a:lumOff val="92000"/>
              </a:schemeClr>
            </a:gs>
            <a:gs pos="100000">
              <a:schemeClr val="accent5">
                <a:lumMod val="71000"/>
                <a:lumOff val="29000"/>
              </a:schemeClr>
            </a:gs>
          </a:gsLst>
          <a:lin ang="7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A38CF58-9362-4FE8-8D3E-9B22BC735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9A795793-4F0B-4EE5-9DA2-DF9983781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2200860-2803-4128-98AD-C9DA035853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5D0D4-048A-48AF-9604-685FFBD5CCB3}" type="datetime1">
              <a:rPr lang="ru-RU" smtClean="0"/>
              <a:pPr/>
              <a:t>23.11.2021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BC493C26-DF42-4064-9A9E-DB5C495EB9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7ACAC053-5E7B-4EE7-BE64-526AEC50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4871" y="1857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A8E8BCFE-0625-4FCB-A955-DEA9E4E11D8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034190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gif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FAEF461-7EEA-4602-8FE2-41EC33C0D3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0926" y="2384974"/>
            <a:ext cx="11530148" cy="1316538"/>
          </a:xfrm>
        </p:spPr>
        <p:txBody>
          <a:bodyPr>
            <a:noAutofit/>
          </a:bodyPr>
          <a:lstStyle/>
          <a:p>
            <a:r>
              <a:rPr lang="ru-RU" sz="6600" dirty="0" smtClean="0"/>
              <a:t>Символьная синхронизация</a:t>
            </a:r>
            <a:endParaRPr lang="ru-RU" sz="66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419AE229-AA46-4B65-8388-B525A9E78A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7074" y="3932963"/>
            <a:ext cx="9144000" cy="1655762"/>
          </a:xfrm>
        </p:spPr>
        <p:txBody>
          <a:bodyPr>
            <a:normAutofit/>
          </a:bodyPr>
          <a:lstStyle/>
          <a:p>
            <a:pPr algn="r"/>
            <a:endParaRPr lang="ru-RU" sz="2000" dirty="0"/>
          </a:p>
        </p:txBody>
      </p:sp>
      <p:grpSp>
        <p:nvGrpSpPr>
          <p:cNvPr id="10" name="Группа 9"/>
          <p:cNvGrpSpPr/>
          <p:nvPr/>
        </p:nvGrpSpPr>
        <p:grpSpPr>
          <a:xfrm>
            <a:off x="0" y="6116320"/>
            <a:ext cx="12192000" cy="955040"/>
            <a:chOff x="0" y="6116320"/>
            <a:chExt cx="12192000" cy="955040"/>
          </a:xfrm>
        </p:grpSpPr>
        <p:sp>
          <p:nvSpPr>
            <p:cNvPr id="5" name="Скругленный прямоугольник 4"/>
            <p:cNvSpPr/>
            <p:nvPr/>
          </p:nvSpPr>
          <p:spPr>
            <a:xfrm>
              <a:off x="0" y="6116320"/>
              <a:ext cx="12192000" cy="955040"/>
            </a:xfrm>
            <a:prstGeom prst="roundRect">
              <a:avLst/>
            </a:prstGeom>
            <a:solidFill>
              <a:schemeClr val="tx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6" name="Picture 4" descr="https://pp.userapi.com/c851416/v851416472/51389/bZ3qUUxZOTI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4492" t="14888" r="8720" b="16899"/>
            <a:stretch/>
          </p:blipFill>
          <p:spPr bwMode="auto">
            <a:xfrm>
              <a:off x="330926" y="6185833"/>
              <a:ext cx="1553534" cy="599155"/>
            </a:xfrm>
            <a:prstGeom prst="rect">
              <a:avLst/>
            </a:prstGeom>
            <a:noFill/>
            <a:ln>
              <a:noFill/>
            </a:ln>
            <a:effectLst>
              <a:softEdge rad="25400"/>
            </a:effectLst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Рисунок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="" xmlns:a14="http://schemas.microsoft.com/office/drawing/2010/main">
                    <a14:imgLayer r:embed="rId4">
                      <a14:imgEffect>
                        <a14:backgroundRemoval t="23194" b="80972" l="5833" r="97222">
                          <a14:foregroundMark x1="60139" y1="67500" x2="60139" y2="67500"/>
                          <a14:foregroundMark x1="68194" y1="68472" x2="68194" y2="68472"/>
                          <a14:foregroundMark x1="80833" y1="68472" x2="80833" y2="68472"/>
                          <a14:foregroundMark x1="86528" y1="69861" x2="86528" y2="69861"/>
                          <a14:backgroundMark x1="55000" y1="38056" x2="55000" y2="38056"/>
                          <a14:backgroundMark x1="43889" y1="54583" x2="43889" y2="54583"/>
                          <a14:backgroundMark x1="38889" y1="49444" x2="38889" y2="49444"/>
                          <a14:backgroundMark x1="38472" y1="51806" x2="38472" y2="51806"/>
                          <a14:backgroundMark x1="45417" y1="64028" x2="45417" y2="64028"/>
                          <a14:backgroundMark x1="48472" y1="66111" x2="48472" y2="66111"/>
                          <a14:backgroundMark x1="74583" y1="38889" x2="74583" y2="38889"/>
                          <a14:backgroundMark x1="56250" y1="36250" x2="56250" y2="36250"/>
                          <a14:backgroundMark x1="52500" y1="34722" x2="52500" y2="34722"/>
                          <a14:backgroundMark x1="58472" y1="69722" x2="58472" y2="697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4079" t="25377" r="1511" b="26284"/>
            <a:stretch/>
          </p:blipFill>
          <p:spPr>
            <a:xfrm>
              <a:off x="3189039" y="6192067"/>
              <a:ext cx="1158051" cy="59292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2230" y="6185833"/>
              <a:ext cx="2008844" cy="60265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30" name="Picture 6" descr="https://mipt.ru/upload/iblock/094/fck_mfti_logo-noborder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27843" y="6185833"/>
              <a:ext cx="1619338" cy="59915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1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126120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Сигнал и его производная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782" y="1509085"/>
            <a:ext cx="4501818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4543" y="1700806"/>
            <a:ext cx="3997457" cy="372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003300" y="5839787"/>
            <a:ext cx="6487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Michael Rice </a:t>
            </a:r>
            <a:r>
              <a:rPr lang="ru-RU" dirty="0" smtClean="0"/>
              <a:t>«</a:t>
            </a:r>
            <a:r>
              <a:rPr lang="en-US" dirty="0" smtClean="0"/>
              <a:t>Digital Communications: A Discrete Time Approach</a:t>
            </a:r>
            <a:r>
              <a:rPr lang="ru-RU" dirty="0" smtClean="0"/>
              <a:t>»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047831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63600" y="87213"/>
            <a:ext cx="10515600" cy="1325563"/>
          </a:xfrm>
        </p:spPr>
        <p:txBody>
          <a:bodyPr/>
          <a:lstStyle/>
          <a:p>
            <a:pPr algn="ctr"/>
            <a:r>
              <a:rPr lang="ru-RU" dirty="0" smtClean="0"/>
              <a:t>Принцип синхронизации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35000" contrast="75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531" y="1043444"/>
            <a:ext cx="8204200" cy="486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71530" y="5821819"/>
            <a:ext cx="6487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Michael Rice </a:t>
            </a:r>
            <a:r>
              <a:rPr lang="ru-RU" dirty="0" smtClean="0"/>
              <a:t>«</a:t>
            </a:r>
            <a:r>
              <a:rPr lang="en-US" dirty="0" smtClean="0"/>
              <a:t>Digital Communications: A Discrete Time Approach</a:t>
            </a:r>
            <a:r>
              <a:rPr lang="ru-RU" dirty="0" smtClean="0"/>
              <a:t>»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403277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29" y="1214120"/>
            <a:ext cx="6070760" cy="483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89000" y="32702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TED</a:t>
            </a:r>
            <a:r>
              <a:rPr lang="ru-RU" dirty="0" smtClean="0"/>
              <a:t> Гарднера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704005" y="5812174"/>
            <a:ext cx="6487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Michael Rice </a:t>
            </a:r>
            <a:r>
              <a:rPr lang="ru-RU" dirty="0" smtClean="0"/>
              <a:t>«</a:t>
            </a:r>
            <a:r>
              <a:rPr lang="en-US" dirty="0" smtClean="0"/>
              <a:t>Digital Communications: A Discrete Time Approach</a:t>
            </a:r>
            <a:r>
              <a:rPr lang="ru-RU" dirty="0" smtClean="0"/>
              <a:t>»</a:t>
            </a:r>
            <a:r>
              <a:rPr lang="en-US" dirty="0" smtClean="0"/>
              <a:t> </a:t>
            </a:r>
            <a:endParaRPr lang="ru-RU" dirty="0"/>
          </a:p>
        </p:txBody>
      </p:sp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dirty="0"/>
          </a:p>
        </p:txBody>
      </p:sp>
      <p:pic>
        <p:nvPicPr>
          <p:cNvPr id="16385" name="Picture 1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675755" y="2245360"/>
            <a:ext cx="5851525" cy="1227138"/>
          </a:xfrm>
          <a:prstGeom prst="rect">
            <a:avLst/>
          </a:prstGeom>
          <a:noFill/>
        </p:spPr>
      </p:pic>
      <p:sp>
        <p:nvSpPr>
          <p:cNvPr id="16387" name="Rectangle 3"/>
          <p:cNvSpPr>
            <a:spLocks noChangeArrowheads="1"/>
          </p:cNvSpPr>
          <p:nvPr/>
        </p:nvSpPr>
        <p:spPr bwMode="auto">
          <a:xfrm>
            <a:off x="0" y="1684338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7812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ru-RU" sz="4000" dirty="0"/>
              <a:t>Фильтр с бесконечной </a:t>
            </a:r>
            <a:r>
              <a:rPr lang="ru-RU" sz="4000" dirty="0" smtClean="0"/>
              <a:t>импульсной</a:t>
            </a:r>
            <a:r>
              <a:rPr lang="en-US" sz="4000" dirty="0" smtClean="0"/>
              <a:t> </a:t>
            </a:r>
            <a:r>
              <a:rPr lang="ru-RU" sz="4000" dirty="0" smtClean="0"/>
              <a:t>характеристикой </a:t>
            </a:r>
            <a:endParaRPr lang="ru-RU" sz="40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13</a:t>
            </a:fld>
            <a:endParaRPr lang="ru-RU" dirty="0"/>
          </a:p>
        </p:txBody>
      </p:sp>
      <p:pic>
        <p:nvPicPr>
          <p:cNvPr id="2050" name="Picture 2" descr="https://upload.wikimedia.org/wikipedia/commons/thumb/e/e7/IIR_Filter_Direct_Form_1.svg/1024px-IIR_Filter_Direct_Form_1.svg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531" y="16478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=""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5664200" y="2255222"/>
                <a:ext cx="6129292" cy="22806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/>
                        </a:rPr>
                        <m:t>𝑦</m:t>
                      </m:r>
                      <m:d>
                        <m:dPr>
                          <m:ctrlPr>
                            <a:rPr lang="en-US" sz="2400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/>
                            </a:rPr>
                            <m:t>𝑛</m:t>
                          </m:r>
                        </m:e>
                      </m:d>
                      <m:r>
                        <a:rPr lang="en-US" sz="2400" i="1">
                          <a:latin typeface="Cambria Math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>
                              <a:latin typeface="Cambria Math"/>
                            </a:rPr>
                            <m:t>𝑘</m:t>
                          </m:r>
                          <m:r>
                            <a:rPr lang="en-US" sz="2400" i="1">
                              <a:latin typeface="Cambria Math"/>
                            </a:rPr>
                            <m:t>=0</m:t>
                          </m:r>
                        </m:sub>
                        <m:sup>
                          <m:r>
                            <a:rPr lang="en-US" sz="2400" i="1">
                              <a:latin typeface="Cambria Math"/>
                            </a:rPr>
                            <m:t>𝑁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𝑏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/>
                                </a:rPr>
                                <m:t>𝑘</m:t>
                              </m:r>
                            </m:e>
                          </m:d>
                          <m:r>
                            <a:rPr lang="en-US" sz="2400" i="1">
                              <a:latin typeface="Cambria Math"/>
                            </a:rPr>
                            <m:t>𝑥</m:t>
                          </m:r>
                          <m:r>
                            <a:rPr lang="en-US" sz="2400" i="1">
                              <a:latin typeface="Cambria Math"/>
                            </a:rPr>
                            <m:t>(</m:t>
                          </m:r>
                          <m:r>
                            <a:rPr lang="en-US" sz="2400" i="1">
                              <a:latin typeface="Cambria Math"/>
                            </a:rPr>
                            <m:t>𝑛</m:t>
                          </m:r>
                          <m:r>
                            <a:rPr lang="en-US" sz="2400" i="1">
                              <a:latin typeface="Cambria Math"/>
                            </a:rPr>
                            <m:t>−</m:t>
                          </m:r>
                          <m:r>
                            <a:rPr lang="en-US" sz="2400" i="1">
                              <a:latin typeface="Cambria Math"/>
                            </a:rPr>
                            <m:t>𝑘</m:t>
                          </m:r>
                          <m:r>
                            <a:rPr lang="en-US" sz="2400" i="1">
                              <a:latin typeface="Cambria Math"/>
                            </a:rPr>
                            <m:t>)</m:t>
                          </m:r>
                        </m:e>
                      </m:nary>
                      <m:r>
                        <a:rPr lang="en-US" sz="2400" i="1">
                          <a:latin typeface="Cambria Math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a:rPr lang="en-US" sz="2400" i="1">
                              <a:latin typeface="Cambria Math"/>
                            </a:rPr>
                            <m:t>𝑗</m:t>
                          </m:r>
                          <m:r>
                            <a:rPr lang="en-US" sz="2400" i="1">
                              <a:latin typeface="Cambria Math"/>
                            </a:rPr>
                            <m:t>=0</m:t>
                          </m:r>
                        </m:sub>
                        <m:sup>
                          <m:r>
                            <a:rPr lang="en-US" sz="2400" i="1">
                              <a:latin typeface="Cambria Math"/>
                            </a:rPr>
                            <m:t>𝑃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𝑎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/>
                                </a:rPr>
                                <m:t>𝑗</m:t>
                              </m:r>
                            </m:e>
                          </m:d>
                          <m:r>
                            <a:rPr lang="en-US" sz="2400" i="1">
                              <a:latin typeface="Cambria Math"/>
                            </a:rPr>
                            <m:t>𝑦</m:t>
                          </m:r>
                          <m:r>
                            <a:rPr lang="en-US" sz="2400" i="1">
                              <a:latin typeface="Cambria Math"/>
                            </a:rPr>
                            <m:t>(</m:t>
                          </m:r>
                          <m:r>
                            <a:rPr lang="en-US" sz="2400" i="1">
                              <a:latin typeface="Cambria Math"/>
                            </a:rPr>
                            <m:t>𝑛</m:t>
                          </m:r>
                          <m:r>
                            <a:rPr lang="en-US" sz="2400" i="1">
                              <a:latin typeface="Cambria Math"/>
                            </a:rPr>
                            <m:t>−</m:t>
                          </m:r>
                          <m:r>
                            <a:rPr lang="en-US" sz="2400" i="1">
                              <a:latin typeface="Cambria Math"/>
                            </a:rPr>
                            <m:t>𝑗</m:t>
                          </m:r>
                          <m:r>
                            <a:rPr lang="en-US" sz="2400" i="1">
                              <a:latin typeface="Cambria Math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ru-RU" sz="2400" dirty="0"/>
              </a:p>
              <a:p>
                <a:r>
                  <a:rPr lang="ru-RU" sz="2400" dirty="0"/>
                  <a:t>где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/>
                      </a:rPr>
                      <m:t>x</m:t>
                    </m:r>
                    <m:d>
                      <m:dPr>
                        <m:ctrlPr>
                          <a:rPr lang="en-US" sz="24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400" dirty="0"/>
                  <a:t> - </a:t>
                </a:r>
                <a:r>
                  <a:rPr lang="ru-RU" sz="2400" dirty="0"/>
                  <a:t>входной сигнал,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/>
                      </a:rPr>
                      <m:t>y</m:t>
                    </m:r>
                    <m:d>
                      <m:dPr>
                        <m:ctrlPr>
                          <a:rPr lang="en-US" sz="24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400" dirty="0"/>
                  <a:t> - </a:t>
                </a:r>
                <a:r>
                  <a:rPr lang="ru-RU" sz="2400" dirty="0"/>
                  <a:t>выходной сигнал</a:t>
                </a:r>
                <a:r>
                  <a:rPr lang="ru-RU" sz="2400" dirty="0" smtClean="0"/>
                  <a:t>,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𝑏</m:t>
                    </m:r>
                    <m:d>
                      <m:dPr>
                        <m:ctrlPr>
                          <a:rPr lang="en-US" sz="24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sz="2400" dirty="0"/>
                  <a:t>,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/>
                      </a:rPr>
                      <m:t>𝑎</m:t>
                    </m:r>
                    <m:r>
                      <a:rPr lang="en-US" sz="2400" i="1" dirty="0">
                        <a:latin typeface="Cambria Math"/>
                      </a:rPr>
                      <m:t>(</m:t>
                    </m:r>
                    <m:r>
                      <a:rPr lang="en-US" sz="2400" i="1" dirty="0">
                        <a:latin typeface="Cambria Math"/>
                      </a:rPr>
                      <m:t>𝑗</m:t>
                    </m:r>
                    <m:r>
                      <a:rPr lang="en-US" sz="2400" i="1" dirty="0">
                        <a:latin typeface="Cambria Math"/>
                      </a:rPr>
                      <m:t>)</m:t>
                    </m:r>
                  </m:oMath>
                </a14:m>
                <a:r>
                  <a:rPr lang="en-US" sz="2400" dirty="0"/>
                  <a:t> - </a:t>
                </a:r>
                <a:r>
                  <a:rPr lang="ru-RU" sz="2400" dirty="0"/>
                  <a:t>коэффициенты фильтра.</a:t>
                </a:r>
              </a:p>
              <a:p>
                <a:endParaRPr lang="ru-RU" sz="24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4200" y="2255222"/>
                <a:ext cx="6129292" cy="2280624"/>
              </a:xfrm>
              <a:prstGeom prst="rect">
                <a:avLst/>
              </a:prstGeom>
              <a:blipFill rotWithShape="1">
                <a:blip r:embed="rId3" cstate="print"/>
                <a:stretch>
                  <a:fillRect l="-1491"/>
                </a:stretch>
              </a:blipFill>
            </p:spPr>
            <p:txBody>
              <a:bodyPr/>
              <a:lstStyle/>
              <a:p>
                <a:r>
                  <a:rPr lang="ru-RU" dirty="0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="" xmlns:p14="http://schemas.microsoft.com/office/powerpoint/2010/main" val="1937445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Петлевой фильтр</a:t>
            </a:r>
            <a:endParaRPr lang="ru-RU" dirty="0"/>
          </a:p>
        </p:txBody>
      </p:sp>
      <p:pic>
        <p:nvPicPr>
          <p:cNvPr id="6" name="Picture 2" descr="http://www.dsplib.ru/content/dpll/dpll_html_m6ac4f731.gif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930400"/>
            <a:ext cx="5588548" cy="2692400"/>
          </a:xfrm>
          <a:prstGeom prst="rect">
            <a:avLst/>
          </a:prstGeom>
          <a:noFill/>
        </p:spPr>
      </p:pic>
      <p:pic>
        <p:nvPicPr>
          <p:cNvPr id="7" name="Picture 8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862320" y="2316480"/>
            <a:ext cx="411163" cy="487680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862320" y="2788285"/>
            <a:ext cx="168275" cy="441325"/>
          </a:xfrm>
          <a:prstGeom prst="rect">
            <a:avLst/>
          </a:prstGeom>
          <a:noFill/>
        </p:spPr>
      </p:pic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6228080" y="2727325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- резонансная частота,</a:t>
            </a:r>
            <a:endParaRPr kumimoji="0" lang="ru-RU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6055360" y="2729389"/>
            <a:ext cx="6153159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- коэффициент затухания (damping factor)</a:t>
            </a:r>
            <a:endParaRPr kumimoji="0" 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Picture 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205855" y="1588135"/>
            <a:ext cx="5734050" cy="55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8" descr="http://www.dsplib.ru/content/pll/pll_html_5a4b48b8.gif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627495" y="3393440"/>
            <a:ext cx="3121660" cy="780415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6602520" y="4348480"/>
            <a:ext cx="43954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/>
              <a:t>Нормализованная полоса: </a:t>
            </a:r>
            <a:endParaRPr lang="ru-RU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9804400" y="3545840"/>
            <a:ext cx="1258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[</a:t>
            </a:r>
            <a:r>
              <a:rPr lang="ru-RU" sz="2800" dirty="0" smtClean="0"/>
              <a:t>рад/с</a:t>
            </a:r>
            <a:r>
              <a:rPr lang="en-US" sz="2800" dirty="0" smtClean="0"/>
              <a:t>]</a:t>
            </a:r>
            <a:endParaRPr lang="ru-RU" sz="2800" dirty="0"/>
          </a:p>
        </p:txBody>
      </p:sp>
      <p:pic>
        <p:nvPicPr>
          <p:cNvPr id="16" name="Picture 9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7721600" y="4937760"/>
            <a:ext cx="1989138" cy="800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157877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412" y="2308028"/>
            <a:ext cx="5411148" cy="3612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5817" b="7424"/>
          <a:stretch/>
        </p:blipFill>
        <p:spPr bwMode="auto">
          <a:xfrm>
            <a:off x="3263904" y="704859"/>
            <a:ext cx="6602164" cy="1603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162173" y="5871636"/>
            <a:ext cx="6487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Michael Rice </a:t>
            </a:r>
            <a:r>
              <a:rPr lang="ru-RU" dirty="0" smtClean="0"/>
              <a:t>«</a:t>
            </a:r>
            <a:r>
              <a:rPr lang="en-US" dirty="0" smtClean="0"/>
              <a:t>Digital Communications: A Discrete Time Approach</a:t>
            </a:r>
            <a:r>
              <a:rPr lang="ru-RU" dirty="0" smtClean="0"/>
              <a:t>»</a:t>
            </a:r>
            <a:r>
              <a:rPr lang="en-US" dirty="0" smtClean="0"/>
              <a:t> </a:t>
            </a:r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-27384"/>
            <a:ext cx="10972800" cy="1143000"/>
          </a:xfrm>
        </p:spPr>
        <p:txBody>
          <a:bodyPr/>
          <a:lstStyle/>
          <a:p>
            <a:pPr algn="ctr"/>
            <a:r>
              <a:rPr lang="en-US" dirty="0"/>
              <a:t>DampingFactor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143777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392" y="0"/>
            <a:ext cx="10972800" cy="1143000"/>
          </a:xfrm>
        </p:spPr>
        <p:txBody>
          <a:bodyPr/>
          <a:lstStyle/>
          <a:p>
            <a:pPr algn="ctr"/>
            <a:r>
              <a:rPr lang="en-US" dirty="0"/>
              <a:t>NormalizedLoopBandwidth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970" y="836712"/>
            <a:ext cx="6085574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258" y="2708921"/>
            <a:ext cx="3434998" cy="114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300" y="3849084"/>
            <a:ext cx="8966200" cy="1008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137" y="5209511"/>
            <a:ext cx="2748963" cy="588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8881" y="4686300"/>
            <a:ext cx="2268239" cy="217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486861" y="5902979"/>
            <a:ext cx="3080395" cy="46166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ru-RU" sz="2400" dirty="0" smtClean="0"/>
              <a:t>Точность или время!!!</a:t>
            </a:r>
            <a:endParaRPr lang="ru-RU" sz="2400" dirty="0"/>
          </a:p>
        </p:txBody>
      </p:sp>
      <p:sp>
        <p:nvSpPr>
          <p:cNvPr id="6" name="Двойная стрелка влево/вправо 5"/>
          <p:cNvSpPr/>
          <p:nvPr/>
        </p:nvSpPr>
        <p:spPr>
          <a:xfrm>
            <a:off x="5586753" y="5120262"/>
            <a:ext cx="1248139" cy="5886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44161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Интерполятор</a:t>
            </a:r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600" y="1268760"/>
            <a:ext cx="9232900" cy="4780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25418454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Интерполяция</a:t>
            </a:r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4473"/>
          <a:stretch/>
        </p:blipFill>
        <p:spPr bwMode="auto">
          <a:xfrm>
            <a:off x="2351584" y="1670597"/>
            <a:ext cx="10081120" cy="5154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2779" y="1268760"/>
            <a:ext cx="7624227" cy="2367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3164076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dirty="0" smtClean="0"/>
              <a:t>Линейная интерполяция </a:t>
            </a:r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938" y="1403370"/>
            <a:ext cx="7117523" cy="327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7477" y="4673600"/>
            <a:ext cx="5558847" cy="1172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2717401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6A50B5F-7289-462B-A2B9-3E57E5D25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34" y="1253330"/>
            <a:ext cx="11458666" cy="4627563"/>
          </a:xfrm>
        </p:spPr>
        <p:txBody>
          <a:bodyPr>
            <a:normAutofit/>
          </a:bodyPr>
          <a:lstStyle/>
          <a:p>
            <a:r>
              <a:rPr lang="ru-RU" sz="3200" dirty="0" smtClean="0"/>
              <a:t>Идея символьной синхронизации</a:t>
            </a:r>
          </a:p>
          <a:p>
            <a:r>
              <a:rPr lang="ru-RU" sz="3200" dirty="0" smtClean="0"/>
              <a:t>Детектор временной ошибки Гарднера</a:t>
            </a:r>
          </a:p>
          <a:p>
            <a:r>
              <a:rPr lang="ru-RU" sz="3200" dirty="0" smtClean="0"/>
              <a:t>Петлевой фильтр</a:t>
            </a:r>
          </a:p>
          <a:p>
            <a:r>
              <a:rPr lang="ru-RU" sz="3200" dirty="0" smtClean="0"/>
              <a:t>Интерполятор</a:t>
            </a:r>
          </a:p>
          <a:p>
            <a:r>
              <a:rPr lang="ru-RU" sz="3200" dirty="0" smtClean="0"/>
              <a:t>Общая структура  </a:t>
            </a:r>
          </a:p>
          <a:p>
            <a:r>
              <a:rPr lang="ru-RU" sz="3200" dirty="0" smtClean="0"/>
              <a:t>Контроль интерполяции</a:t>
            </a:r>
          </a:p>
          <a:p>
            <a:r>
              <a:rPr lang="ru-RU" sz="3200" dirty="0" smtClean="0"/>
              <a:t>Домашнее задание</a:t>
            </a:r>
            <a:endParaRPr lang="ru-RU" sz="3200" dirty="0"/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ru-RU" sz="3200" dirty="0" smtClean="0"/>
          </a:p>
          <a:p>
            <a:endParaRPr lang="ru-RU" sz="3200" dirty="0" smtClean="0"/>
          </a:p>
          <a:p>
            <a:endParaRPr lang="ru-RU" sz="3200" dirty="0" smtClean="0"/>
          </a:p>
          <a:p>
            <a:endParaRPr lang="ru-RU" sz="3200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="" xmlns:a16="http://schemas.microsoft.com/office/drawing/2014/main" id="{A00921C6-E300-486A-9338-986D61628C61}"/>
              </a:ext>
            </a:extLst>
          </p:cNvPr>
          <p:cNvSpPr txBox="1">
            <a:spLocks/>
          </p:cNvSpPr>
          <p:nvPr/>
        </p:nvSpPr>
        <p:spPr>
          <a:xfrm>
            <a:off x="339634" y="548640"/>
            <a:ext cx="11014166" cy="704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План лекции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57290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03" y="752500"/>
            <a:ext cx="9052397" cy="3450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7400" y="0"/>
            <a:ext cx="10515600" cy="1325563"/>
          </a:xfrm>
        </p:spPr>
        <p:txBody>
          <a:bodyPr/>
          <a:lstStyle/>
          <a:p>
            <a:pPr algn="ctr"/>
            <a:r>
              <a:rPr lang="ru-RU" dirty="0" smtClean="0"/>
              <a:t>Квадратичная интерполяция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233" y="3213099"/>
            <a:ext cx="7233339" cy="2832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1559646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Кубическая</a:t>
            </a:r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9813" y="1412776"/>
            <a:ext cx="8506387" cy="265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143" y="4221088"/>
            <a:ext cx="8743057" cy="122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2311170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Общая структура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952" r="5161"/>
          <a:stretch/>
        </p:blipFill>
        <p:spPr bwMode="auto">
          <a:xfrm>
            <a:off x="1255349" y="1424456"/>
            <a:ext cx="9958751" cy="416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20144088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символьной синхронизации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 smtClean="0"/>
              <a:t>Что-то определяющее ошибку синхронизации</a:t>
            </a:r>
          </a:p>
          <a:p>
            <a:r>
              <a:rPr lang="ru-RU" sz="3600" dirty="0" smtClean="0"/>
              <a:t>Что-то усредняющее рассчитанную ошибку (на случай шумов)</a:t>
            </a:r>
          </a:p>
          <a:p>
            <a:r>
              <a:rPr lang="ru-RU" sz="3600" dirty="0" smtClean="0"/>
              <a:t>Что-то интерполирующее (чтобы искать точку между точками)</a:t>
            </a:r>
          </a:p>
          <a:p>
            <a:r>
              <a:rPr lang="ru-RU" sz="3600" dirty="0" smtClean="0"/>
              <a:t>Что-то считающее до 4 (число выборок на символ)</a:t>
            </a:r>
            <a:endParaRPr lang="ru-RU" sz="36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23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5851977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Контроль интерполяции</a:t>
            </a:r>
            <a:endParaRPr lang="ru-RU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09" y="1503594"/>
            <a:ext cx="6435791" cy="4540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515" y="2652264"/>
            <a:ext cx="4744604" cy="707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4767" y="3773978"/>
            <a:ext cx="4421384" cy="1024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875" y="1694656"/>
            <a:ext cx="2689885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38075972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Домашнее задание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25</a:t>
            </a:fld>
            <a:endParaRPr lang="ru-RU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8" y="1433513"/>
            <a:ext cx="39909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213" y="1433513"/>
            <a:ext cx="39909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0188" y="1433512"/>
            <a:ext cx="39909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4917953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7290B64D-7D6D-42D9-8F1B-970339976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3662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Спасибо за внимание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FF3C0CB1-1170-4125-BEFC-0832723DA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53097"/>
            <a:ext cx="10515600" cy="2623866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/>
              <a:t>Мы ждем вас в следующем занятии</a:t>
            </a:r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26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65435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6440" y="24320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DVB-S2 </a:t>
            </a:r>
            <a:r>
              <a:rPr lang="ru-RU" dirty="0" smtClean="0"/>
              <a:t>система синхронизации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85520" y="1205972"/>
            <a:ext cx="9765983" cy="4676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6211"/>
          <a:stretch/>
        </p:blipFill>
        <p:spPr bwMode="auto">
          <a:xfrm>
            <a:off x="671513" y="1527101"/>
            <a:ext cx="4852987" cy="4551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188" y="251343"/>
            <a:ext cx="5624512" cy="5827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9100" y="365125"/>
            <a:ext cx="10934700" cy="1325563"/>
          </a:xfrm>
        </p:spPr>
        <p:txBody>
          <a:bodyPr/>
          <a:lstStyle/>
          <a:p>
            <a:r>
              <a:rPr lang="ru-RU" dirty="0" smtClean="0"/>
              <a:t>Формирование сигнала.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29078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символьной синхронизации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 smtClean="0"/>
              <a:t>Что-то определяющее ошибку синхронизации</a:t>
            </a:r>
          </a:p>
          <a:p>
            <a:r>
              <a:rPr lang="ru-RU" sz="3600" dirty="0" smtClean="0"/>
              <a:t>Что-то усредняющее рассчитанную ошибку (на случай шумов)</a:t>
            </a:r>
          </a:p>
          <a:p>
            <a:r>
              <a:rPr lang="ru-RU" sz="3600" dirty="0" smtClean="0"/>
              <a:t>Что-то интерполирующее (чтобы искать точку между точками)</a:t>
            </a:r>
          </a:p>
          <a:p>
            <a:r>
              <a:rPr lang="ru-RU" sz="3600" dirty="0" smtClean="0"/>
              <a:t>Что-то считающее до 4 (число выборок на символ)</a:t>
            </a:r>
            <a:endParaRPr lang="ru-RU" sz="36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5018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8BCFE-0625-4FCB-A955-DEA9E4E11D8A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5" name="Picture 2" descr="Картинки по запросу Отравить кого то хочешь это суп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942" y="0"/>
            <a:ext cx="6003258" cy="613267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110591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Общая структура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952" r="5161"/>
          <a:stretch/>
        </p:blipFill>
        <p:spPr bwMode="auto">
          <a:xfrm>
            <a:off x="1255349" y="1424456"/>
            <a:ext cx="9958751" cy="416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2014408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pPr algn="ctr"/>
            <a:r>
              <a:rPr lang="ru-RU" dirty="0" smtClean="0"/>
              <a:t>Сигнал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301" y="1333500"/>
            <a:ext cx="7683500" cy="4711700"/>
          </a:xfrm>
        </p:spPr>
      </p:pic>
    </p:spTree>
    <p:extLst>
      <p:ext uri="{BB962C8B-B14F-4D97-AF65-F5344CB8AC3E}">
        <p14:creationId xmlns="" xmlns:p14="http://schemas.microsoft.com/office/powerpoint/2010/main" val="1648113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Глазковая диаграмма 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48000" contrast="1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 r="10479" b="45414"/>
          <a:stretch/>
        </p:blipFill>
        <p:spPr bwMode="auto">
          <a:xfrm>
            <a:off x="1143001" y="1807339"/>
            <a:ext cx="6654800" cy="403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7600" y="399279"/>
            <a:ext cx="3086100" cy="2816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="" xmlns:a14="http://schemas.microsoft.com/office/drawing/2010/main">
                  <a14:imgLayer r:embed="rId6">
                    <a14:imgEffect>
                      <a14:brightnessContrast bright="-39000" contrast="1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7301" y="3210887"/>
            <a:ext cx="2946399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003300" y="5839787"/>
            <a:ext cx="6487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Michael Rice </a:t>
            </a:r>
            <a:r>
              <a:rPr lang="ru-RU" dirty="0" smtClean="0"/>
              <a:t>«</a:t>
            </a:r>
            <a:r>
              <a:rPr lang="en-US" dirty="0" smtClean="0"/>
              <a:t>Digital Communications: A Discrete Time Approach</a:t>
            </a:r>
            <a:r>
              <a:rPr lang="ru-RU" dirty="0" smtClean="0"/>
              <a:t>»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623696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10017</TotalTime>
  <Words>227</Words>
  <Application>Microsoft Office PowerPoint</Application>
  <PresentationFormat>Произвольный</PresentationFormat>
  <Paragraphs>66</Paragraphs>
  <Slides>26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27" baseType="lpstr">
      <vt:lpstr>Тема Office</vt:lpstr>
      <vt:lpstr>Символьная синхронизация</vt:lpstr>
      <vt:lpstr>Слайд 2</vt:lpstr>
      <vt:lpstr>DVB-S2 система синхронизации</vt:lpstr>
      <vt:lpstr>Формирование сигнала.</vt:lpstr>
      <vt:lpstr>Идея символьной синхронизации</vt:lpstr>
      <vt:lpstr>Слайд 6</vt:lpstr>
      <vt:lpstr>Общая структура</vt:lpstr>
      <vt:lpstr>Сигнал</vt:lpstr>
      <vt:lpstr>Глазковая диаграмма </vt:lpstr>
      <vt:lpstr>Сигнал и его производная</vt:lpstr>
      <vt:lpstr>Принцип синхронизации</vt:lpstr>
      <vt:lpstr>TED Гарднера</vt:lpstr>
      <vt:lpstr>Фильтр с бесконечной импульсной характеристикой </vt:lpstr>
      <vt:lpstr>Петлевой фильтр</vt:lpstr>
      <vt:lpstr>DampingFactor</vt:lpstr>
      <vt:lpstr>NormalizedLoopBandwidth</vt:lpstr>
      <vt:lpstr>Интерполятор</vt:lpstr>
      <vt:lpstr>Интерполяция</vt:lpstr>
      <vt:lpstr>Линейная интерполяция </vt:lpstr>
      <vt:lpstr>Квадратичная интерполяция</vt:lpstr>
      <vt:lpstr>Кубическая</vt:lpstr>
      <vt:lpstr>Общая структура</vt:lpstr>
      <vt:lpstr>Идея символьной синхронизации</vt:lpstr>
      <vt:lpstr>Контроль интерполяции</vt:lpstr>
      <vt:lpstr>Домашнее задание</vt:lpstr>
      <vt:lpstr>Спасибо за внимание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SDR. Концепция, описание и примеры.</dc:title>
  <dc:creator>Арт Гор</dc:creator>
  <cp:lastModifiedBy>User0</cp:lastModifiedBy>
  <cp:revision>428</cp:revision>
  <dcterms:created xsi:type="dcterms:W3CDTF">2019-03-11T13:01:46Z</dcterms:created>
  <dcterms:modified xsi:type="dcterms:W3CDTF">2021-11-23T07:49:24Z</dcterms:modified>
</cp:coreProperties>
</file>

<file path=docProps/thumbnail.jpeg>
</file>